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D2A2"/>
    <a:srgbClr val="C27E7F"/>
    <a:srgbClr val="8F7A79"/>
    <a:srgbClr val="9FB2BB"/>
    <a:srgbClr val="EFCEA3"/>
    <a:srgbClr val="D4DC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5787"/>
  </p:normalViewPr>
  <p:slideViewPr>
    <p:cSldViewPr snapToGrid="0" snapToObjects="1">
      <p:cViewPr varScale="1">
        <p:scale>
          <a:sx n="93" d="100"/>
          <a:sy n="93" d="100"/>
        </p:scale>
        <p:origin x="216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14FF81-9744-BF46-AAD0-D1B1FBE96AF5}" type="datetimeFigureOut">
              <a:rPr lang="en-US" smtClean="0"/>
              <a:t>3/25/21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725AFE-A141-6245-ADDB-0375406D4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283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hci.stanford.edu/publications/2011/realtime/adrenaline.mp4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70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minutes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http://hci.stanford.edu/publications/2011/realtime/adrenaline.mp4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91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08D4C-2523-7441-B307-A6B5FE7FC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132" y="1915893"/>
            <a:ext cx="6030168" cy="2867315"/>
          </a:xfrm>
          <a:prstGeom prst="rect">
            <a:avLst/>
          </a:prstGeom>
        </p:spPr>
        <p:txBody>
          <a:bodyPr anchor="ctr"/>
          <a:lstStyle>
            <a:lvl1pPr algn="ctr">
              <a:defRPr sz="60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867E09-5893-5D40-BF48-36FDB301D2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1132" y="4928747"/>
            <a:ext cx="6030168" cy="94260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Professor Chris </a:t>
            </a:r>
            <a:r>
              <a:rPr lang="en-US" dirty="0" err="1"/>
              <a:t>Callison</a:t>
            </a:r>
            <a:r>
              <a:rPr lang="en-US" dirty="0"/>
              <a:t>-Burch</a:t>
            </a:r>
          </a:p>
        </p:txBody>
      </p:sp>
      <p:sp>
        <p:nvSpPr>
          <p:cNvPr id="8" name="Google Shape;16;p11">
            <a:extLst>
              <a:ext uri="{FF2B5EF4-FFF2-40B4-BE49-F238E27FC236}">
                <a16:creationId xmlns:a16="http://schemas.microsoft.com/office/drawing/2014/main" id="{92F8804A-82D5-D54D-944A-43543613A956}"/>
              </a:ext>
            </a:extLst>
          </p:cNvPr>
          <p:cNvSpPr/>
          <p:nvPr userDrawn="1"/>
        </p:nvSpPr>
        <p:spPr>
          <a:xfrm>
            <a:off x="441132" y="802307"/>
            <a:ext cx="4917678" cy="996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500" baseline="0" dirty="0">
                <a:latin typeface="Open Sans SemiBold"/>
                <a:ea typeface="Open Sans SemiBold"/>
                <a:cs typeface="Open Sans SemiBold"/>
                <a:sym typeface="Open Sans SemiBold"/>
              </a:rPr>
              <a:t>NETS 213</a:t>
            </a:r>
            <a:r>
              <a:rPr lang="en-US" sz="2500" i="0" u="none" strike="noStrike" cap="none" baseline="0" dirty="0">
                <a:latin typeface="Open Sans SemiBold"/>
                <a:ea typeface="Open Sans SemiBold"/>
                <a:cs typeface="Open Sans SemiBold"/>
                <a:sym typeface="Open Sans SemiBold"/>
              </a:rPr>
              <a:t>: CROWDSOURCING </a:t>
            </a:r>
            <a:br>
              <a:rPr lang="en-US" sz="2500" i="0" u="none" strike="noStrike" cap="none" baseline="0" dirty="0"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-US" sz="2500" i="0" u="none" strike="noStrike" cap="none" baseline="0" dirty="0">
                <a:latin typeface="Open Sans SemiBold"/>
                <a:ea typeface="Open Sans SemiBold"/>
                <a:cs typeface="Open Sans SemiBold"/>
                <a:sym typeface="Open Sans SemiBold"/>
              </a:rPr>
              <a:t>AND HUMAN COMPUTATION</a:t>
            </a:r>
          </a:p>
        </p:txBody>
      </p:sp>
      <p:sp>
        <p:nvSpPr>
          <p:cNvPr id="12" name="Google Shape;20;p11">
            <a:extLst>
              <a:ext uri="{FF2B5EF4-FFF2-40B4-BE49-F238E27FC236}">
                <a16:creationId xmlns:a16="http://schemas.microsoft.com/office/drawing/2014/main" id="{AB885C21-D508-9A47-8045-2AF7E72E0B40}"/>
              </a:ext>
            </a:extLst>
          </p:cNvPr>
          <p:cNvSpPr/>
          <p:nvPr userDrawn="1"/>
        </p:nvSpPr>
        <p:spPr>
          <a:xfrm>
            <a:off x="-12167" y="5927321"/>
            <a:ext cx="12204167" cy="942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21;p11">
            <a:extLst>
              <a:ext uri="{FF2B5EF4-FFF2-40B4-BE49-F238E27FC236}">
                <a16:creationId xmlns:a16="http://schemas.microsoft.com/office/drawing/2014/main" id="{75241C78-4464-2A4B-A643-C40628E43E57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321"/>
          <a:stretch/>
        </p:blipFill>
        <p:spPr>
          <a:xfrm>
            <a:off x="218075" y="6016887"/>
            <a:ext cx="2244059" cy="695625"/>
          </a:xfrm>
          <a:prstGeom prst="rect">
            <a:avLst/>
          </a:prstGeom>
          <a:noFill/>
          <a:ln>
            <a:noFill/>
          </a:ln>
          <a:effectLst>
            <a:outerShdw blurRad="127000" dist="28575" algn="bl" rotWithShape="0">
              <a:schemeClr val="tx2">
                <a:alpha val="86000"/>
              </a:scheme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FDCE60-56BA-B347-B634-376B546CC1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98040" y="-11709"/>
            <a:ext cx="5693960" cy="593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93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E774F-50A5-E14E-AAEC-14855327C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C1686-80B3-8A4B-9736-F0316A436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BCD0AB-9D3A-5C41-8CF6-96FEC7FE5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2A7C02-06ED-8946-9533-9CC994F56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36EB30-E3CB-CC41-9AE9-BCE86A9CF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5B1E8B3-7FC3-0A49-B31A-DDA22EA8F57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3/25/21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068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F4060-0D54-D247-B80E-D31A33DBC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C2D2A0-C12B-DC42-A002-CB51BD7996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0596B5-0412-8141-B230-2031172B9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654FC-5288-CA42-A392-8D4125FD1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CCC7A-6E1D-DC4A-A12F-30980DCAD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676E1BE-53C9-0147-8AE4-A8FCEB505E0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3/25/21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58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2B36F-1BD3-2E41-AED2-D5C919B33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843E2-A3BD-9340-A2E6-E36B80721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E427C-6332-E94F-9BB8-0E4E5C8C6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44151-F8C2-EA4C-B57E-1675FEE6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80F56AA-1532-1C4F-A244-9BDF2CD72D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3/25/21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653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6E6A5B-551E-9848-960E-017206F30A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D7F84F-CD2E-0B47-870B-262267380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6CCA4-9B28-EC48-A781-8D5ACF465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1AC1A-2588-8249-A226-826E2B496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8BAD775-4574-FF45-A555-5499A91FB4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3/25/21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859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20B61-BA54-414E-8E4C-99C08C12F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4" y="365125"/>
            <a:ext cx="10515600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5A07B-6E34-B340-A611-F2555B742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983A0-E899-0C41-98ED-E121F2DA3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F0F47-D085-884A-BBB6-559E49CC9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6BA3910-9997-604F-878B-1C0C5E9A81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3/25/21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667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20B61-BA54-414E-8E4C-99C08C12F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4" y="365125"/>
            <a:ext cx="10515600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5A07B-6E34-B340-A611-F2555B742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983A0-E899-0C41-98ED-E121F2DA3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F0F47-D085-884A-BBB6-559E49CC9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925" y="6477624"/>
            <a:ext cx="1643621" cy="365125"/>
          </a:xfrm>
        </p:spPr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6BA3910-9997-604F-878B-1C0C5E9A81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3/25/21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4AB5AE-79CE-F545-A5B8-549B8CA09A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8546" y="15251"/>
            <a:ext cx="11828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77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40F55-1725-704D-A355-35461BB13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14095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A0353-895D-5C45-9F23-4858B73E6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1409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7E8A2-A965-1B48-8D1B-9270F9726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305DD-AD55-5B41-B491-F313F3414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9CFDAB7-D604-E54E-A719-7BFCF39FAA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3/25/21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717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0D993-8708-C748-8BF8-A3020043E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0E0A7-479C-E440-A318-EF8E770103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48DC8-08CC-804E-992C-59DD487C11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A5E55D-2ADD-F04A-9911-3EC6595C9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650945-E404-FB4E-A523-EBDDCAAD3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7E0D0F2-5BA0-0B4E-91CF-3B7E48BFA57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3/25/21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889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4CF41-2200-D842-B9F9-FF775E43B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975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C93C0-F1D4-D34B-81A7-DA239AE35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975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EC002-01DA-1B44-8FBE-E8CAF62F4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3975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261212-FAAD-F944-BADA-4651FD8740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56387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542B8E-CD9B-2D40-8BAD-5C6E8609C8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56387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815244-12A5-5A45-B8FF-74FBC4159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BC00F0-F776-D047-95B9-FF5B7C919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65492C2-C24A-D945-B33F-10F13A923FC5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3/25/21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032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40003-B350-E04A-B763-4329CE8E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7B310E-B0C6-6646-A2F2-2E88C502F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A2DD48-6EDB-BC4D-96A2-BA066FAA8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5540311-DB5A-8444-A671-3CAEF937BF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3/25/21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001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94920DE-F4F3-3C41-A38E-E1EF78B64B59}"/>
              </a:ext>
            </a:extLst>
          </p:cNvPr>
          <p:cNvSpPr/>
          <p:nvPr userDrawn="1"/>
        </p:nvSpPr>
        <p:spPr>
          <a:xfrm>
            <a:off x="-83457" y="6477624"/>
            <a:ext cx="12438743" cy="496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80C71-7E56-BB44-81EC-F71521DB3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FA998-67AC-AF42-903F-83F635E5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oogle Shape;33;p13">
            <a:extLst>
              <a:ext uri="{FF2B5EF4-FFF2-40B4-BE49-F238E27FC236}">
                <a16:creationId xmlns:a16="http://schemas.microsoft.com/office/drawing/2014/main" id="{14F3EB22-F4D2-754A-AB85-DAA4305252E0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156750" y="6547264"/>
            <a:ext cx="1981200" cy="274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3468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94920DE-F4F3-3C41-A38E-E1EF78B64B59}"/>
              </a:ext>
            </a:extLst>
          </p:cNvPr>
          <p:cNvSpPr/>
          <p:nvPr userDrawn="1"/>
        </p:nvSpPr>
        <p:spPr>
          <a:xfrm>
            <a:off x="-83456" y="6477624"/>
            <a:ext cx="11072512" cy="496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80C71-7E56-BB44-81EC-F71521DB3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FA998-67AC-AF42-903F-83F635E5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oogle Shape;33;p13">
            <a:extLst>
              <a:ext uri="{FF2B5EF4-FFF2-40B4-BE49-F238E27FC236}">
                <a16:creationId xmlns:a16="http://schemas.microsoft.com/office/drawing/2014/main" id="{14F3EB22-F4D2-754A-AB85-DAA4305252E0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156750" y="6547264"/>
            <a:ext cx="198120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0A2C15-92BD-6246-86AD-7BD1B56A7F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89055" y="-16042"/>
            <a:ext cx="1286401" cy="703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80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8;p12">
            <a:extLst>
              <a:ext uri="{FF2B5EF4-FFF2-40B4-BE49-F238E27FC236}">
                <a16:creationId xmlns:a16="http://schemas.microsoft.com/office/drawing/2014/main" id="{D565B97B-D174-6041-8128-9644BDEA392B}"/>
              </a:ext>
            </a:extLst>
          </p:cNvPr>
          <p:cNvSpPr/>
          <p:nvPr userDrawn="1"/>
        </p:nvSpPr>
        <p:spPr>
          <a:xfrm>
            <a:off x="0" y="6486300"/>
            <a:ext cx="12192000" cy="371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29;p12">
            <a:extLst>
              <a:ext uri="{FF2B5EF4-FFF2-40B4-BE49-F238E27FC236}">
                <a16:creationId xmlns:a16="http://schemas.microsoft.com/office/drawing/2014/main" id="{BCE5A042-1C99-BF4D-B2B0-CC442047FEFA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53875" y="6501549"/>
            <a:ext cx="1780175" cy="3412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DC393A-D59D-9547-9124-7E756C3F1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4" y="365125"/>
            <a:ext cx="10515600" cy="772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FD086-4C25-CA48-906F-2DB2697E0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9673" y="1348547"/>
            <a:ext cx="10515600" cy="4793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1B887-4C7C-6E4A-9988-EDE9C4567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NETS 213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A42E8-F234-084A-9923-0DC9FAABB4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3/25/21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F8E9F-3683-B847-B87A-A5004D7EA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4925" y="6477624"/>
            <a:ext cx="2797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bg1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622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C86E-9E8B-C44E-9E28-53D304F812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500" dirty="0"/>
              <a:t>Crowdsourcing and </a:t>
            </a:r>
            <a:r>
              <a:rPr lang="en-US" sz="4500"/>
              <a:t>HCI part 2</a:t>
            </a:r>
            <a:r>
              <a:rPr lang="en-US" sz="4500" dirty="0"/>
              <a:t>: Privacy and Latency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FBDBC-AABD-DC4B-BBC9-7C7BE6B4B8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047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18850-B617-594F-AE4D-F0F74B287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people use email 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D4360-1C1D-1144-8160-DFD29677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77% send email reminders to themselves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47% use their inbox as a to-do 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41% would be willing to use an online service helps with email task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17607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4C22F-C55F-FD45-8D0D-C35462BFA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 Concerns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2342C-A2A3-3447-BB17-9ADE2AF8F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38% were unwilling to share anything 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35% were only willing to share a few messages manually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26% were fine with automatic rules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4% were ready to share their entire inbox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797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4D04F-F8EB-B448-9A1D-B276022C0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Email Valet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902665-6598-504E-B2D2-3CF9480C1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8900" y="1820863"/>
            <a:ext cx="85979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705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0F056-5A04-B943-8A32-687DF8528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 Protections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DCAA2-E79E-2E4F-B2BC-C7686A9D1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You can create a whitelist of messages that your assistant can see (starred, labeled “assistant”, messages you send to yourself)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You can create a blacklist to block your assistant from seeing messages from certain people, or with certain keywords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You can limit the assistant to only viewing your most-recent messages (default: 100)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492139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D7F9A-39D6-4C44-901F-A3B48DEF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Restricting Access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A99DB1-0D2C-0542-AD89-82068167A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6994" y="1347788"/>
            <a:ext cx="8401711" cy="47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0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5EE3B2-4115-6C4B-A854-4DFE1BDEB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713" y="422966"/>
            <a:ext cx="7168573" cy="539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37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A5C21-91E9-6949-BB4E-53A5AE927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Handing over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383C7-57A4-E24A-8C5E-B725C5AE8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dirty="0"/>
              <a:t>You control what actions your assistant is allowed to do:</a:t>
            </a:r>
          </a:p>
          <a:p>
            <a:pPr lvl="1"/>
            <a:r>
              <a:rPr lang="en-US" sz="2700" dirty="0"/>
              <a:t>Create new task</a:t>
            </a:r>
          </a:p>
          <a:p>
            <a:pPr lvl="1"/>
            <a:r>
              <a:rPr lang="en-US" sz="2700" dirty="0"/>
              <a:t>Delete emails</a:t>
            </a:r>
          </a:p>
          <a:p>
            <a:pPr lvl="1"/>
            <a:r>
              <a:rPr lang="en-US" sz="2700" dirty="0"/>
              <a:t>Reply to emails</a:t>
            </a: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1912242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5F677-D6E7-834C-8117-DDF2B0B5B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User’s view of tasks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41CEB7-9047-6A46-ADF8-23AEB6BA9D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75"/>
          <a:stretch/>
        </p:blipFill>
        <p:spPr>
          <a:xfrm>
            <a:off x="2470068" y="1516615"/>
            <a:ext cx="6374809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661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D57BA-0FF6-D14D-8A6F-89540A981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Assistant’s view of tasks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770BC5-EEFB-F34B-9272-7374DD4DC0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750" y="1560513"/>
            <a:ext cx="102362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50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BD282-C982-8847-AFBE-00CE24CB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84563-20C9-BF48-852E-93779B447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Users can leave notes for new assistants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Ask assistant to prioritize certain senders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Or add labels to tasks (“put [Event] in front of every event”)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Assistants and users can also open a chat window to clarify any confusion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29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8064" y="3042974"/>
            <a:ext cx="2875872" cy="772052"/>
          </a:xfrm>
        </p:spPr>
        <p:txBody>
          <a:bodyPr>
            <a:noAutofit/>
          </a:bodyPr>
          <a:lstStyle/>
          <a:p>
            <a:r>
              <a:rPr lang="en-US" sz="5500" dirty="0"/>
              <a:t>Privacy</a:t>
            </a:r>
          </a:p>
        </p:txBody>
      </p:sp>
    </p:spTree>
    <p:extLst>
      <p:ext uri="{BB962C8B-B14F-4D97-AF65-F5344CB8AC3E}">
        <p14:creationId xmlns:p14="http://schemas.microsoft.com/office/powerpoint/2010/main" val="3178755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4F4D9-D84A-0745-AE02-106B62122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BE681-C9F9-1B49-AB62-030E4DB08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 err="1"/>
              <a:t>EmailValet</a:t>
            </a:r>
            <a:r>
              <a:rPr lang="en-US" sz="2500" dirty="0"/>
              <a:t> displays a log of all of the actions that your assistant took, for each of the emails that they processed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Does not prevent abuse but leaves “fingerprints” that reveal it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May act as a deterrent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794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29F76-1581-3144-B17C-8279E7256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Accountability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5E308D-8C3D-F648-A51F-4D767597E4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0300" y="2233613"/>
            <a:ext cx="90551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75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29F76-1581-3144-B17C-8279E7256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Accountability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01532E-8DB8-2049-8EB9-2FCF3628B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050" y="2782002"/>
            <a:ext cx="10515600" cy="192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94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0F8D0-9CBE-8741-BC9B-B5A565442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3D413-4AAD-4145-8215-F61BC7B58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dirty="0"/>
              <a:t>Do you think that having an assistant would increase your productivity?</a:t>
            </a:r>
            <a:br>
              <a:rPr lang="en-US" sz="2700" dirty="0"/>
            </a:br>
            <a:endParaRPr lang="en-US" sz="2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dirty="0"/>
              <a:t>How would you measure that?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160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03BF2-DB0E-3847-B475-68CF6D2B1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Weeklong Study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375BAE-9EEF-F94A-996C-ECC83F0EEC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5562" y="1443500"/>
            <a:ext cx="7996717" cy="483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59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371C1-A16D-E242-8297-158A2282C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Study participants, Assistants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637F1-3222-0848-837A-14AD6A303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28 university students (6 MBAs, 22 tech)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Participants were paid $50 gift certificate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3 online assistants hired through </a:t>
            </a:r>
            <a:r>
              <a:rPr lang="en-US" sz="2500" dirty="0" err="1"/>
              <a:t>oDesk</a:t>
            </a:r>
            <a:r>
              <a:rPr lang="en-US" sz="2500" dirty="0"/>
              <a:t> 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Paid $8 per hour to process all shared emails during the study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396155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ED88F-C986-5A4D-89E9-9B8910AF4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measured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53156-0D67-0A4C-A4C8-C97C6E8DF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How many tasks that the assistant created were accepted by user</a:t>
            </a:r>
          </a:p>
          <a:p>
            <a:pPr lvl="1"/>
            <a:r>
              <a:rPr lang="en-US" sz="2500" dirty="0"/>
              <a:t>In control and DIY groups, the user marked the hidden tasks at the end of the 2-day period to created ground truth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How many tasks were completed during the 2 day period</a:t>
            </a:r>
          </a:p>
          <a:p>
            <a:pPr lvl="1"/>
            <a:r>
              <a:rPr lang="en-US" sz="2500" dirty="0"/>
              <a:t>Manually merged the DIY tasks and the assistant tasks at the 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125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10C7B-9259-8A42-A106-616C552E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2AB28-404F-5C48-8918-28E883EA6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72% of assistant-created tasks were accepted by users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Precision increased over time from </a:t>
            </a:r>
            <a:br>
              <a:rPr lang="en-US" sz="2800" dirty="0"/>
            </a:br>
            <a:r>
              <a:rPr lang="en-US" sz="2800" dirty="0"/>
              <a:t>62% on first day to 85% on the last day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90D3E-B1DE-DD4F-A579-99AE7B0BAADB}"/>
              </a:ext>
            </a:extLst>
          </p:cNvPr>
          <p:cNvSpPr/>
          <p:nvPr/>
        </p:nvSpPr>
        <p:spPr>
          <a:xfrm>
            <a:off x="3048000" y="4011413"/>
            <a:ext cx="6096000" cy="18620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300" i="1" dirty="0"/>
              <a:t>“it has become easier to extract good and accurate tasks from my clients’ emails over time. I feel I have gotten to known my clients better and understand the conversations better” –assistant</a:t>
            </a:r>
          </a:p>
        </p:txBody>
      </p:sp>
    </p:spTree>
    <p:extLst>
      <p:ext uri="{BB962C8B-B14F-4D97-AF65-F5344CB8AC3E}">
        <p14:creationId xmlns:p14="http://schemas.microsoft.com/office/powerpoint/2010/main" val="3455413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F1EDF-E8BE-0A4A-8C3A-C635F4F3A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45A89-B552-4C41-A8A6-33B423F66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How many of the tasks were created by the assistant? </a:t>
            </a:r>
            <a:r>
              <a:rPr lang="en-US" sz="2500" i="1" dirty="0"/>
              <a:t>How many of the user-created tasks did the assistant miss?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Only measured on assisted-condition when users could add tasks in real time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69% recall.  However, sometimes the user logged in before the assistant, so potential recall may be higher.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042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383C9-46B2-1B45-AF59-A4BDB3723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Free-form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1F6EB-DB3A-D64C-8B8D-C1BEF6316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Were the assistants’ tasks relevant, or just busywork?</a:t>
            </a:r>
            <a:br>
              <a:rPr lang="en-US" sz="2600" dirty="0"/>
            </a:br>
            <a:endParaRPr lang="en-US" sz="2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67%: valuable tasks worth completing</a:t>
            </a:r>
            <a:br>
              <a:rPr lang="en-US" sz="2600" dirty="0"/>
            </a:br>
            <a:endParaRPr lang="en-US" sz="2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Some said assistants were overeager, e.g. creating </a:t>
            </a:r>
            <a:r>
              <a:rPr lang="en-US" sz="2600" dirty="0" err="1"/>
              <a:t>todos</a:t>
            </a:r>
            <a:r>
              <a:rPr lang="en-US" sz="2600" dirty="0"/>
              <a:t> from mailing lists</a:t>
            </a:r>
            <a:br>
              <a:rPr lang="en-US" sz="2600" dirty="0"/>
            </a:br>
            <a:endParaRPr lang="en-US" sz="2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Still felt that it was easier to delete than create tasks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471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D50F7-9972-ED49-8EFF-423E383FE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Would you let crowd workers read your email?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7F65B5-98E5-A249-8F9F-2081E5F85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0751"/>
          <a:stretch/>
        </p:blipFill>
        <p:spPr>
          <a:xfrm>
            <a:off x="4119619" y="1803001"/>
            <a:ext cx="3075709" cy="371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30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383C9-46B2-1B45-AF59-A4BDB3723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Free-form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1F6EB-DB3A-D64C-8B8D-C1BEF6316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Were users confident that their assistants would not miss important tasks?</a:t>
            </a:r>
            <a:br>
              <a:rPr lang="en-US" sz="2600" dirty="0"/>
            </a:br>
            <a:endParaRPr lang="en-US" sz="2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61% felt they could fully or almost fully rely on their assistant</a:t>
            </a:r>
            <a:br>
              <a:rPr lang="en-US" sz="2600" dirty="0"/>
            </a:br>
            <a:endParaRPr lang="en-US" sz="2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Most common cause of missing tasks was lack of contextual knowledge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DA0614-547E-9849-9528-C113245F9A6E}"/>
              </a:ext>
            </a:extLst>
          </p:cNvPr>
          <p:cNvSpPr/>
          <p:nvPr/>
        </p:nvSpPr>
        <p:spPr>
          <a:xfrm>
            <a:off x="2877879" y="5109343"/>
            <a:ext cx="6096000" cy="80021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300" i="1" dirty="0"/>
              <a:t>“Many important tasks (that are not obvious) are not extracted.”</a:t>
            </a:r>
          </a:p>
        </p:txBody>
      </p:sp>
    </p:spTree>
    <p:extLst>
      <p:ext uri="{BB962C8B-B14F-4D97-AF65-F5344CB8AC3E}">
        <p14:creationId xmlns:p14="http://schemas.microsoft.com/office/powerpoint/2010/main" val="8454934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34574-A101-0C41-9914-27D88DEA7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Did </a:t>
            </a:r>
            <a:r>
              <a:rPr lang="en-US" dirty="0" err="1"/>
              <a:t>EmailValet</a:t>
            </a:r>
            <a:r>
              <a:rPr lang="en-US" dirty="0"/>
              <a:t> increase productivity?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9713D-35CE-F443-983D-DB63CAFC6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Users found the assistants to be generally accurate, but did the system help those users manage their tasks?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73C11B-F19F-634B-85F3-8D831F52D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183" y="2327200"/>
            <a:ext cx="5920580" cy="339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4495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B5610-6096-DA4E-9045-A06A5FC6A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Enthusiasm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2064B-1934-5B43-B8ED-4C15ADD42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“any help in making sure everything gets done is greatly appreciated.”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“What I need is an extra pair of eyes.”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Assistant’s tasks were “like magic”: “very convenient and much easier than doing it myself.”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1663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8A773-3E9D-7E4B-99DC-97E7A2713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 to </a:t>
            </a:r>
            <a:r>
              <a:rPr lang="en-US" dirty="0" err="1"/>
              <a:t>EmailValet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9E046-1681-7B47-8DF8-F3C1B6CDA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Crowdsourced expert assistants to support personal information management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An email task management system with integrated feedback structure 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Empirical results indicate that assistants manage information accurately, enabling users to accomplish more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1597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C7320-E344-D24A-A5E2-AB3F16D70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Limited Access in a Transparent Fashion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78B04-70A4-8F49-A53E-275140B29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Give assistants only as much access as they actually need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Interface access boundaries transparent so users have an accurate model of what the assistant can and cannot do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Audit log creates fingerprints of any possible transgressions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007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73FCE-DB33-4A4A-B0E8-EFE015671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Economics of shared assistants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128E9-F723-A949-8C59-1B8234BF5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dirty="0"/>
              <a:t>Assistants worked for 70 hours total</a:t>
            </a:r>
            <a:br>
              <a:rPr lang="en-US" sz="2700" dirty="0"/>
            </a:br>
            <a:endParaRPr lang="en-US" sz="2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dirty="0"/>
              <a:t>Processed 12k messages (~3/minute)</a:t>
            </a:r>
            <a:br>
              <a:rPr lang="en-US" sz="2700" dirty="0"/>
            </a:br>
            <a:endParaRPr lang="en-US" sz="2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dirty="0"/>
              <a:t>Created 780 tasks (~7 per 100 emails)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078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73FCE-DB33-4A4A-B0E8-EFE015671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Economics of shared assistants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128E9-F723-A949-8C59-1B8234BF5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Each assistant could do ~1,400 messages per day if working full time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Each user got about 40 messages per day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Could support 36 users simultaneously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Cost to users would be $1.78 per day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3687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A6C90-6447-C940-89E4-11095B0AA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43056-578E-6B46-BC9C-886491E40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Support other delegated tasks 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Summarize messages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Negotiate meeting times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Draft/send replies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9349672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9DFB5-81E1-A046-B4BE-8D77ABED4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Would you let crowd workers read your email?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B68C26-DD83-8A44-89D2-4F6D85569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050" y="1886128"/>
            <a:ext cx="10515600" cy="371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444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35" y="3042974"/>
            <a:ext cx="2983201" cy="772052"/>
          </a:xfrm>
        </p:spPr>
        <p:txBody>
          <a:bodyPr>
            <a:noAutofit/>
          </a:bodyPr>
          <a:lstStyle/>
          <a:p>
            <a:r>
              <a:rPr lang="en-US" sz="5500" dirty="0"/>
              <a:t>Latency</a:t>
            </a:r>
          </a:p>
        </p:txBody>
      </p:sp>
    </p:spTree>
    <p:extLst>
      <p:ext uri="{BB962C8B-B14F-4D97-AF65-F5344CB8AC3E}">
        <p14:creationId xmlns:p14="http://schemas.microsoft.com/office/powerpoint/2010/main" val="3314723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C5BF0-4950-024F-A0B8-83B23B0DA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Problems with email as a task management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77E17-B9CA-594E-9AE0-8087E2AE9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Never-ending stream of incoming requests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New messages push important requests out of view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Some important requests can be unintentionally missed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People spend a lot of time carefully processing their inboxes or triaging to select important messages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8111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ABFC2-BD35-9842-B231-F143CB40B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Crowds in the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7AE73-F753-C142-9ED1-088A49BAA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Tasks like email are reasonably asynchronous, so some delay is acceptable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For other tasks, like Word Processing, we would like a rapid response 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Soylent and </a:t>
            </a:r>
            <a:r>
              <a:rPr lang="en-US" sz="2500" dirty="0" err="1"/>
              <a:t>TurKit</a:t>
            </a:r>
            <a:r>
              <a:rPr lang="en-US" sz="2500" dirty="0"/>
              <a:t> both suffered from a problem of latency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4939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86817-5579-A340-8430-071ABE88C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Latency in HCI is disastrous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6CFE9-B2D9-FC40-A6F8-8CA32B4D9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Users are not used to waiting, and will abandon interfaces that are slow to react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Search engine usage decreases linearly as delays grow 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Ten seconds is the maximum delay before a user loses focus on an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0035613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dirty="0"/>
              <a:t>How can we solve the problem of latency?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1B19E2-037A-4044-A0C3-438F4A511A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891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7160D-C325-494F-977C-CEBAA9694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VizWiz</a:t>
            </a:r>
            <a:r>
              <a:rPr lang="en-US" dirty="0"/>
              <a:t>: Nearly Real-time Answers to Visual Questions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152DD4-4328-364D-BC50-F6065A685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050" y="1857392"/>
            <a:ext cx="10515600" cy="377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4370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D202-212D-B247-A933-B920EB717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Pre-recruit workers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DA241-4B74-D043-A536-D900C2D99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 err="1"/>
              <a:t>VizWiz</a:t>
            </a:r>
            <a:r>
              <a:rPr lang="en-US" sz="2600" dirty="0"/>
              <a:t> tried to reduce latency by pre-recruiting worker</a:t>
            </a:r>
            <a:br>
              <a:rPr lang="en-US" sz="2600" dirty="0"/>
            </a:br>
            <a:endParaRPr lang="en-US" sz="2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Workers complete a series of assignments in on HIT</a:t>
            </a:r>
            <a:br>
              <a:rPr lang="en-US" sz="2600" dirty="0"/>
            </a:br>
            <a:endParaRPr lang="en-US" sz="2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The user’s request with the least responses gets put at the head of the queue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758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242C7-2B2D-684D-A25E-707682EB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Know when work is imminent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12D03DB-E36A-2048-A8AE-9EAB4244F8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3442823"/>
              </p:ext>
            </p:extLst>
          </p:nvPr>
        </p:nvGraphicFramePr>
        <p:xfrm>
          <a:off x="2191193" y="1695487"/>
          <a:ext cx="6210300" cy="3886200"/>
        </p:xfrm>
        <a:graphic>
          <a:graphicData uri="http://schemas.openxmlformats.org/drawingml/2006/table">
            <a:tbl>
              <a:tblPr/>
              <a:tblGrid>
                <a:gridCol w="2295525">
                  <a:extLst>
                    <a:ext uri="{9D8B030D-6E8A-4147-A177-3AD203B41FA5}">
                      <a16:colId xmlns:a16="http://schemas.microsoft.com/office/drawing/2014/main" val="1512084562"/>
                    </a:ext>
                  </a:extLst>
                </a:gridCol>
                <a:gridCol w="3914775">
                  <a:extLst>
                    <a:ext uri="{9D8B030D-6E8A-4147-A177-3AD203B41FA5}">
                      <a16:colId xmlns:a16="http://schemas.microsoft.com/office/drawing/2014/main" val="300497609"/>
                    </a:ext>
                  </a:extLst>
                </a:gridCol>
              </a:tblGrid>
              <a:tr h="97155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61 seconds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Start app, take picture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666645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71 seconds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Record the question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7948448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78 seconds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Press send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4980228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221 seconds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Wait for response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119583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F4ECA2A-A59C-1D49-A500-798909929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142" y="1740269"/>
            <a:ext cx="2025946" cy="278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492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4423D-FBA7-6C4D-8F31-98BAE8A89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 a work pool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BB957-F9AC-3E42-A504-8839AAB1A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 err="1"/>
              <a:t>TurKit</a:t>
            </a:r>
            <a:r>
              <a:rPr lang="en-US" sz="2500" dirty="0"/>
              <a:t> also experimented with maintaining a group of workers, even when there was no work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Created dummy assignments from past assignments, to ensure work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When a new request arrived a dummy was replaced with the real request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Can be costly to </a:t>
            </a:r>
            <a:r>
              <a:rPr lang="en-US" sz="2500" dirty="0" err="1"/>
              <a:t>constaintly</a:t>
            </a:r>
            <a:r>
              <a:rPr lang="en-US" sz="2500" dirty="0"/>
              <a:t> maintain a pool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1350334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596D5-56B1-5545-9AD7-330728CFD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Retainer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5B865-16E4-9841-8579-665364995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Alternate to maintaining worker pool with dummy tasks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Hire crowd workers in advance, and pay them a small amount to wait for work to come online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All them to pursue other work while waiting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Alert them when our task is ready with a popup box, and pay them for that work too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1442620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129EC-7ACF-CA44-B9D2-0A1F8CAB1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Goals of Retainer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E0110-A47D-0549-98FC-629EB01B4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500" dirty="0"/>
              <a:t>Guarantee a fast response time</a:t>
            </a:r>
            <a:br>
              <a:rPr lang="en-US" sz="3500" dirty="0"/>
            </a:br>
            <a:endParaRPr lang="en-US" sz="3500" dirty="0"/>
          </a:p>
          <a:p>
            <a:pPr marL="457200" indent="-457200">
              <a:buFont typeface="+mj-lt"/>
              <a:buAutoNum type="arabicPeriod"/>
            </a:pPr>
            <a:r>
              <a:rPr lang="en-US" sz="3500" dirty="0"/>
              <a:t>Be cheap enough to scale</a:t>
            </a:r>
            <a:br>
              <a:rPr lang="en-US" sz="3500" dirty="0"/>
            </a:br>
            <a:endParaRPr lang="en-US" sz="3500" dirty="0"/>
          </a:p>
          <a:p>
            <a:pPr marL="457200" indent="-457200">
              <a:buFont typeface="+mj-lt"/>
              <a:buAutoNum type="arabicPeriod"/>
            </a:pPr>
            <a:r>
              <a:rPr lang="en-US" sz="3500" dirty="0"/>
              <a:t>Maintain response time after a long wait</a:t>
            </a:r>
          </a:p>
          <a:p>
            <a:pPr marL="457200" indent="-457200">
              <a:buFont typeface="+mj-lt"/>
              <a:buAutoNum type="arabicPeriod"/>
            </a:pP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27338032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0EF1-798E-A74F-9EA7-584FDA902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Getting paid to wait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3E3A0-F2BA-6943-A24B-042D9878E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Turkers</a:t>
            </a:r>
            <a:r>
              <a:rPr lang="en-US" sz="2400" dirty="0"/>
              <a:t> were $0.005 – $0.01 per minute, scaled based on expected wait time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Asked them to keep the tab open and told them that they were free to do other tasks while waiting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Javascript</a:t>
            </a:r>
            <a:r>
              <a:rPr lang="en-US" sz="2400" dirty="0"/>
              <a:t> alert when work was ready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Optionally, offer a small bonus to reward quick responses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no work is ready at end of retention period, given them an old task to complete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1004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A7105-6783-994B-B9CB-526584FFE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Email Valet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CE59A-7B5C-0648-8B0A-5DCCABB9E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Targeted at people who receive a large volume of email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Tries to stop bad practice of using tricks like marking an email as unread to flag that it has something actionable, since those techniques are unreliable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7745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F3788-69BC-1345-A450-F44AE52A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Super-quantifiable HCI </a:t>
            </a:r>
            <a:r>
              <a:rPr lang="en-US" dirty="0" err="1"/>
              <a:t>expriment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C9DB8-0EFC-CB47-9E30-3C6BC6153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dirty="0"/>
              <a:t>Vary retainer time between 0.5, 1, 2, 5, 10, and 30 minutes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dirty="0"/>
              <a:t>Pay workers: 2¢, 3¢, 4¢, 7¢, 12¢, 32¢</a:t>
            </a:r>
            <a:br>
              <a:rPr lang="en-US" sz="2700" dirty="0"/>
            </a:br>
            <a:endParaRPr lang="en-US" sz="2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dirty="0"/>
              <a:t>Measure time from </a:t>
            </a:r>
            <a:r>
              <a:rPr lang="en-US" sz="2700" dirty="0" err="1"/>
              <a:t>Javascript</a:t>
            </a:r>
            <a:r>
              <a:rPr lang="en-US" sz="2700" dirty="0"/>
              <a:t> alert appearing until they dismiss it</a:t>
            </a:r>
          </a:p>
        </p:txBody>
      </p:sp>
    </p:spTree>
    <p:extLst>
      <p:ext uri="{BB962C8B-B14F-4D97-AF65-F5344CB8AC3E}">
        <p14:creationId xmlns:p14="http://schemas.microsoft.com/office/powerpoint/2010/main" val="41911503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4D5AF-7DE6-C942-8D1E-3FB1DCEE7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Time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090220-D809-CA42-A90F-66F3ABF0BB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6997" y="1347788"/>
            <a:ext cx="8681706" cy="47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9809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17C74-DB98-D04D-9DC7-40718C801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Improving 10 minute retainer response time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71590A-4886-7142-8A17-36F7B92B8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4148" y="1347788"/>
            <a:ext cx="8747403" cy="47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447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BF3DC-C6CA-A743-A388-2E7D37340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Dramatic speedups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3755F-1E49-0C4C-9CBC-53A2C7198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dirty="0"/>
              <a:t>No longer wait for minutes or hours</a:t>
            </a:r>
            <a:br>
              <a:rPr lang="en-US" sz="2700" dirty="0"/>
            </a:br>
            <a:endParaRPr lang="en-US" sz="2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dirty="0"/>
              <a:t>Nearly zeros out wait time</a:t>
            </a:r>
            <a:br>
              <a:rPr lang="en-US" sz="2700" dirty="0"/>
            </a:br>
            <a:endParaRPr lang="en-US" sz="2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dirty="0"/>
              <a:t>Approaches human limits on the cognitive recognize-act cycle and motor reaction times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267767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83784-3BFC-C54B-AB52-6D8A0C220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of retainer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25288-5B92-C449-875F-BFBBCD444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dirty="0"/>
              <a:t>Cost of the retainer model is attractive because it pays workers a small amount to wait, rather than spending money to repeat old tasks</a:t>
            </a:r>
            <a:br>
              <a:rPr lang="en-US" sz="2700" dirty="0"/>
            </a:br>
            <a:endParaRPr lang="en-US" sz="2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dirty="0"/>
              <a:t>Cost depends on the desired arrival time, and the empirical arrival distribution, and the desired number of workers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17853580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8FDED-0A5F-F44F-AB13-CDDAEA989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Instant-on Crowd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3FDDE-1706-814A-A5D4-821173097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/>
              <a:t>What becomes possible if we can have access to workers in &lt;=2 seconds?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7185689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78352-9D45-0B4F-86E3-2041575AE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Crowds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68C91-A0B5-7E43-84C8-427BE222E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With the retainer model, we have guarantees about the arrival time for workers</a:t>
            </a:r>
            <a:br>
              <a:rPr lang="en-US" sz="2800" dirty="0"/>
            </a:b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This applies not just to individual workers, but for groups of workers</a:t>
            </a:r>
            <a:br>
              <a:rPr lang="en-US" sz="2800" dirty="0"/>
            </a:b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We can do tasks that require multiple workers interacting, or that composite results from multiple workers to get the task done even faster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6265831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F4CBD-1FB4-D242-91D4-790B39D07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Novel Applications with Synchronous Crowds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AED43-8B56-164F-A53B-B0AE1C3D3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Adrenaline - a camera application that selects a photo from an action video</a:t>
            </a:r>
            <a:br>
              <a:rPr lang="en-US" sz="2800" dirty="0"/>
            </a:b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Puppeteer - a way of manipulating lots of movable digital puppets to create a scene</a:t>
            </a:r>
            <a:br>
              <a:rPr lang="en-US" sz="2800" dirty="0"/>
            </a:b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A|B - a quick voting system for A/B testing (which font is the best?)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240227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8064" y="3042974"/>
            <a:ext cx="2875872" cy="772052"/>
          </a:xfrm>
        </p:spPr>
        <p:txBody>
          <a:bodyPr>
            <a:noAutofit/>
          </a:bodyPr>
          <a:lstStyle/>
          <a:p>
            <a:pPr algn="ctr"/>
            <a:r>
              <a:rPr lang="en-US" sz="5500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693403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64C7C-E296-3843-8064-0771F532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Email Valet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C0BE9-5EB2-D745-A37B-6005E9CB7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57250" indent="-571500" defTabSz="525779">
              <a:spcBef>
                <a:spcPts val="2100"/>
              </a:spcBef>
              <a:buFont typeface="Arial" panose="020B0604020202020204" pitchFamily="34" charset="0"/>
              <a:buChar char="•"/>
              <a:defRPr sz="3780"/>
            </a:pPr>
            <a:r>
              <a:rPr lang="en-US" sz="2700" dirty="0"/>
              <a:t>Recruits personal assistants for you from </a:t>
            </a:r>
            <a:r>
              <a:rPr lang="en-US" sz="2700" dirty="0" err="1"/>
              <a:t>oDesk</a:t>
            </a:r>
            <a:br>
              <a:rPr lang="en-US" sz="2700" dirty="0"/>
            </a:br>
            <a:endParaRPr lang="en-US" sz="2700" dirty="0"/>
          </a:p>
          <a:p>
            <a:pPr marL="857250" indent="-571500" defTabSz="525779">
              <a:spcBef>
                <a:spcPts val="2100"/>
              </a:spcBef>
              <a:buFont typeface="Arial" panose="020B0604020202020204" pitchFamily="34" charset="0"/>
              <a:buChar char="•"/>
              <a:defRPr sz="3780"/>
            </a:pPr>
            <a:r>
              <a:rPr lang="en-US" sz="2700" dirty="0"/>
              <a:t>Your personal assistant reads your email and creates </a:t>
            </a:r>
            <a:r>
              <a:rPr lang="en-US" sz="2700" dirty="0" err="1"/>
              <a:t>todo</a:t>
            </a:r>
            <a:r>
              <a:rPr lang="en-US" sz="2700" dirty="0"/>
              <a:t> items for you</a:t>
            </a:r>
            <a:br>
              <a:rPr lang="en-US" sz="2700" dirty="0"/>
            </a:br>
            <a:endParaRPr lang="en-US" sz="2700" dirty="0"/>
          </a:p>
          <a:p>
            <a:pPr marL="857250" indent="-571500" defTabSz="525779">
              <a:spcBef>
                <a:spcPts val="2100"/>
              </a:spcBef>
              <a:buFont typeface="Arial" panose="020B0604020202020204" pitchFamily="34" charset="0"/>
              <a:buChar char="•"/>
              <a:defRPr sz="3780"/>
            </a:pPr>
            <a:r>
              <a:rPr lang="en-US" sz="2700" dirty="0"/>
              <a:t>Goal is to create an actionable task list so that things don’t get lost in large steam of email</a:t>
            </a:r>
            <a:br>
              <a:rPr lang="en-US" sz="2700" dirty="0"/>
            </a:br>
            <a:endParaRPr lang="en-US" sz="2700" dirty="0"/>
          </a:p>
          <a:p>
            <a:pPr marL="857250" indent="-571500" defTabSz="525779">
              <a:spcBef>
                <a:spcPts val="2100"/>
              </a:spcBef>
              <a:buFont typeface="Arial" panose="020B0604020202020204" pitchFamily="34" charset="0"/>
              <a:buChar char="•"/>
              <a:defRPr sz="3780"/>
            </a:pPr>
            <a:r>
              <a:rPr lang="en-US" sz="2700" dirty="0"/>
              <a:t>Combine advantages of PAs with the scalability and affordability of crowds workers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38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8732E-89D3-2247-8839-8162B8B97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Crowdsourced Personal Assistants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4C6A0-46DB-5743-BC50-0EA52A430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 err="1"/>
              <a:t>oDesk</a:t>
            </a:r>
            <a:r>
              <a:rPr lang="en-US" sz="2500" dirty="0"/>
              <a:t> is “expert” crowdsourcing platform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Assistants are shared across multiple people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Increases employment for assistants, reduces costs for individual users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638092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EFD02-3817-834F-A53A-5F83095BE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Assistants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7DB17-C597-3542-9B9D-CFB731566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79475" indent="-571500" defTabSz="566674">
              <a:spcBef>
                <a:spcPts val="2300"/>
              </a:spcBef>
              <a:buFont typeface="Arial" panose="020B0604020202020204" pitchFamily="34" charset="0"/>
              <a:buChar char="•"/>
              <a:defRPr sz="4074"/>
            </a:pPr>
            <a:r>
              <a:rPr lang="en-US" sz="2500" dirty="0"/>
              <a:t>Microsoft Outlooks allow users to delegate limited inbox access to assistants</a:t>
            </a:r>
            <a:br>
              <a:rPr lang="en-US" sz="2500" dirty="0"/>
            </a:br>
            <a:endParaRPr lang="en-US" sz="2500" dirty="0"/>
          </a:p>
          <a:p>
            <a:pPr marL="879475" indent="-571500" defTabSz="566674">
              <a:spcBef>
                <a:spcPts val="2300"/>
              </a:spcBef>
              <a:buFont typeface="Arial" panose="020B0604020202020204" pitchFamily="34" charset="0"/>
              <a:buChar char="•"/>
              <a:defRPr sz="4074"/>
            </a:pPr>
            <a:r>
              <a:rPr lang="en-US" sz="2500" dirty="0"/>
              <a:t>Focusing their boss’s attention on important messages</a:t>
            </a:r>
            <a:br>
              <a:rPr lang="en-US" sz="2500" dirty="0"/>
            </a:br>
            <a:endParaRPr lang="en-US" sz="2500" dirty="0"/>
          </a:p>
          <a:p>
            <a:pPr marL="879475" indent="-571500" defTabSz="566674">
              <a:spcBef>
                <a:spcPts val="2300"/>
              </a:spcBef>
              <a:buFont typeface="Arial" panose="020B0604020202020204" pitchFamily="34" charset="0"/>
              <a:buChar char="•"/>
              <a:defRPr sz="4074"/>
            </a:pPr>
            <a:r>
              <a:rPr lang="en-US" sz="2500" dirty="0"/>
              <a:t>Autonomously handle simple tasks</a:t>
            </a:r>
            <a:br>
              <a:rPr lang="en-US" sz="2500" dirty="0"/>
            </a:br>
            <a:endParaRPr lang="en-US" sz="2500" dirty="0"/>
          </a:p>
          <a:p>
            <a:pPr marL="879475" indent="-571500" defTabSz="566674">
              <a:spcBef>
                <a:spcPts val="2300"/>
              </a:spcBef>
              <a:buFont typeface="Arial" panose="020B0604020202020204" pitchFamily="34" charset="0"/>
              <a:buChar char="•"/>
              <a:defRPr sz="4074"/>
            </a:pPr>
            <a:r>
              <a:rPr lang="en-US" sz="2500" dirty="0"/>
              <a:t>Crowdsourcing bring assistants to new class of people – not just executives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992499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349EB-B8FE-A44A-890B-42FB17D87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Interviews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1B137-D1DD-CD4A-A487-1C83E63B4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People are of two minds about recruiting remote assistants for managing personal information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People want the help</a:t>
            </a:r>
            <a:br>
              <a:rPr lang="en-US" sz="2500" dirty="0"/>
            </a:b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But they have concerns about giving strangers unfettered access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545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rgbClr val="3A2F2A"/>
      </a:dk1>
      <a:lt1>
        <a:srgbClr val="F7FBF9"/>
      </a:lt1>
      <a:dk2>
        <a:srgbClr val="715E4A"/>
      </a:dk2>
      <a:lt2>
        <a:srgbClr val="D3DCD5"/>
      </a:lt2>
      <a:accent1>
        <a:srgbClr val="C07E7F"/>
      </a:accent1>
      <a:accent2>
        <a:srgbClr val="EEB9A6"/>
      </a:accent2>
      <a:accent3>
        <a:srgbClr val="9EB1BA"/>
      </a:accent3>
      <a:accent4>
        <a:srgbClr val="DF9996"/>
      </a:accent4>
      <a:accent5>
        <a:srgbClr val="F4CFA1"/>
      </a:accent5>
      <a:accent6>
        <a:srgbClr val="D7AB8C"/>
      </a:accent6>
      <a:hlink>
        <a:srgbClr val="C17D7D"/>
      </a:hlink>
      <a:folHlink>
        <a:srgbClr val="F4D0A2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29136DA-BEDC-D94F-A224-C9A6A71F0CA6}" vid="{1117A8DA-96FA-C245-A706-DA85DA53C2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1410</TotalTime>
  <Words>1784</Words>
  <Application>Microsoft Macintosh PowerPoint</Application>
  <PresentationFormat>Widescreen</PresentationFormat>
  <Paragraphs>199</Paragraphs>
  <Slides>58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Helvetica Neue Light</vt:lpstr>
      <vt:lpstr>Open Sans</vt:lpstr>
      <vt:lpstr>Open Sans SemiBold</vt:lpstr>
      <vt:lpstr>Office Theme</vt:lpstr>
      <vt:lpstr>Crowdsourcing and HCI part 2: Privacy and Latency</vt:lpstr>
      <vt:lpstr>Privacy</vt:lpstr>
      <vt:lpstr>Would you let crowd workers read your email?</vt:lpstr>
      <vt:lpstr>Problems with email as a task management tool</vt:lpstr>
      <vt:lpstr>Email Valet</vt:lpstr>
      <vt:lpstr>Email Valet</vt:lpstr>
      <vt:lpstr>Crowdsourced Personal Assistants</vt:lpstr>
      <vt:lpstr>Executive Assistants</vt:lpstr>
      <vt:lpstr>Initial Interviews</vt:lpstr>
      <vt:lpstr>How people use email now</vt:lpstr>
      <vt:lpstr>Privacy Concerns</vt:lpstr>
      <vt:lpstr>Email Valet</vt:lpstr>
      <vt:lpstr>Privacy Protections</vt:lpstr>
      <vt:lpstr>Restricting Access</vt:lpstr>
      <vt:lpstr>PowerPoint Presentation</vt:lpstr>
      <vt:lpstr>Handing over control</vt:lpstr>
      <vt:lpstr>User’s view of tasks</vt:lpstr>
      <vt:lpstr>Assistant’s view of tasks</vt:lpstr>
      <vt:lpstr>Other feedback</vt:lpstr>
      <vt:lpstr>Accountability</vt:lpstr>
      <vt:lpstr>Accountability</vt:lpstr>
      <vt:lpstr>Accountability</vt:lpstr>
      <vt:lpstr>Study</vt:lpstr>
      <vt:lpstr>Weeklong Study</vt:lpstr>
      <vt:lpstr>Study participants, Assistants</vt:lpstr>
      <vt:lpstr>What was measured</vt:lpstr>
      <vt:lpstr>Precision</vt:lpstr>
      <vt:lpstr>Recall</vt:lpstr>
      <vt:lpstr>Free-form survey</vt:lpstr>
      <vt:lpstr>Free-form survey</vt:lpstr>
      <vt:lpstr>Did EmailValet increase productivity?</vt:lpstr>
      <vt:lpstr>Enthusiasm</vt:lpstr>
      <vt:lpstr>Contributions to EmailValet</vt:lpstr>
      <vt:lpstr>Limited Access in a Transparent Fashion</vt:lpstr>
      <vt:lpstr>Economics of shared assistants</vt:lpstr>
      <vt:lpstr>Economics of shared assistants</vt:lpstr>
      <vt:lpstr>Possible extensions</vt:lpstr>
      <vt:lpstr>Would you let crowd workers read your email?</vt:lpstr>
      <vt:lpstr>Latency</vt:lpstr>
      <vt:lpstr>Crowds in the interface</vt:lpstr>
      <vt:lpstr>Latency in HCI is disastrous</vt:lpstr>
      <vt:lpstr>How can we solve the problem of latency? </vt:lpstr>
      <vt:lpstr>VizWiz: Nearly Real-time Answers to Visual Questions</vt:lpstr>
      <vt:lpstr>Pre-recruit workers</vt:lpstr>
      <vt:lpstr>Know when work is imminent</vt:lpstr>
      <vt:lpstr>Maintain a work pool</vt:lpstr>
      <vt:lpstr>Retainer model</vt:lpstr>
      <vt:lpstr>Goals of Retainer Model</vt:lpstr>
      <vt:lpstr>Getting paid to wait</vt:lpstr>
      <vt:lpstr>Super-quantifiable HCI expriment</vt:lpstr>
      <vt:lpstr>Response Time</vt:lpstr>
      <vt:lpstr>Improving 10 minute retainer response time</vt:lpstr>
      <vt:lpstr>Dramatic speedups</vt:lpstr>
      <vt:lpstr>Cost of retainer</vt:lpstr>
      <vt:lpstr>Instant-on Crowd</vt:lpstr>
      <vt:lpstr>Synchronous Crowds</vt:lpstr>
      <vt:lpstr>Novel Applications with Synchronous Crowds</vt:lpstr>
      <vt:lpstr>Video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Crowdsourcing and HCI 2: Privacy and Latency</dc:title>
  <dc:creator>Ajay Patel</dc:creator>
  <cp:lastModifiedBy>Callison-Burch, Christopher</cp:lastModifiedBy>
  <cp:revision>13</cp:revision>
  <dcterms:created xsi:type="dcterms:W3CDTF">2021-02-02T23:09:40Z</dcterms:created>
  <dcterms:modified xsi:type="dcterms:W3CDTF">2021-03-26T17:33:58Z</dcterms:modified>
</cp:coreProperties>
</file>